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92" r:id="rId9"/>
    <p:sldId id="293" r:id="rId10"/>
    <p:sldId id="263" r:id="rId11"/>
    <p:sldId id="262" r:id="rId12"/>
    <p:sldId id="294" r:id="rId13"/>
    <p:sldId id="295" r:id="rId14"/>
    <p:sldId id="264" r:id="rId15"/>
    <p:sldId id="296" r:id="rId16"/>
    <p:sldId id="298" r:id="rId17"/>
    <p:sldId id="267" r:id="rId18"/>
    <p:sldId id="297" r:id="rId19"/>
  </p:sldIdLst>
  <p:sldSz cx="9144000" cy="5143500" type="screen16x9"/>
  <p:notesSz cx="6858000" cy="9144000"/>
  <p:embeddedFontLst>
    <p:embeddedFont>
      <p:font typeface="Nunito" pitchFamily="2" charset="0"/>
      <p:regular r:id="rId21"/>
      <p:bold r:id="rId22"/>
      <p:italic r:id="rId23"/>
      <p:boldItalic r:id="rId24"/>
    </p:embeddedFont>
    <p:embeddedFont>
      <p:font typeface="Nunito SemiBold" pitchFamily="2" charset="0"/>
      <p:bold r:id="rId25"/>
      <p:boldItalic r:id="rId26"/>
    </p:embeddedFont>
    <p:embeddedFont>
      <p:font typeface="Oswald" panose="00000500000000000000" pitchFamily="2" charset="0"/>
      <p:regular r:id="rId27"/>
      <p:bold r:id="rId28"/>
    </p:embeddedFont>
    <p:embeddedFont>
      <p:font typeface="Oswald SemiBold" panose="00000700000000000000" pitchFamily="2" charset="0"/>
      <p:regular r:id="rId29"/>
      <p:bold r:id="rId30"/>
    </p:embeddedFont>
    <p:embeddedFont>
      <p:font typeface="Palanquin Dark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DC297E-64B1-409C-8616-6FF0F4D40D5F}">
  <a:tblStyle styleId="{38DC297E-64B1-409C-8616-6FF0F4D40D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d9be438c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d9be438c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d9be438c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d9be438c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d9be438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d9be438c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822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d9be438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d9be438c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365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d9be438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d9be438c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d9be438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d9be438c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38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d9be438c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d9be438c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071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17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b93032774_0_3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b93032774_0_3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d9be438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d9be438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13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80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9be438c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9be438c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2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41235" t="39703" r="40128" b="40808"/>
          <a:stretch/>
        </p:blipFill>
        <p:spPr>
          <a:xfrm rot="-972643">
            <a:off x="460850" y="468087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l="29181" t="30586" r="47028" b="29299"/>
          <a:stretch/>
        </p:blipFill>
        <p:spPr>
          <a:xfrm>
            <a:off x="8037525" y="1756275"/>
            <a:ext cx="1106475" cy="18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l="9413" t="16223" r="9647" b="19927"/>
          <a:stretch/>
        </p:blipFill>
        <p:spPr>
          <a:xfrm>
            <a:off x="1425649" y="536288"/>
            <a:ext cx="583146" cy="4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l="29923" t="28781" r="30253" b="31104"/>
          <a:stretch/>
        </p:blipFill>
        <p:spPr>
          <a:xfrm>
            <a:off x="1056935" y="2392788"/>
            <a:ext cx="3907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l="27630" t="22639" r="24836" b="44286"/>
          <a:stretch/>
        </p:blipFill>
        <p:spPr>
          <a:xfrm>
            <a:off x="6407725" y="416285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l="29180" t="30586" r="28356" b="29299"/>
          <a:stretch/>
        </p:blipFill>
        <p:spPr>
          <a:xfrm>
            <a:off x="1087924" y="203375"/>
            <a:ext cx="283530" cy="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 l="27630" t="22638" r="24836" b="28017"/>
          <a:stretch/>
        </p:blipFill>
        <p:spPr>
          <a:xfrm>
            <a:off x="339975" y="354225"/>
            <a:ext cx="203976" cy="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 t="41584" r="73535" b="39605"/>
          <a:stretch/>
        </p:blipFill>
        <p:spPr>
          <a:xfrm rot="-298339">
            <a:off x="7479093" y="437238"/>
            <a:ext cx="1759136" cy="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 l="59399" t="33611" b="38788"/>
          <a:stretch/>
        </p:blipFill>
        <p:spPr>
          <a:xfrm flipH="1">
            <a:off x="-5" y="3824300"/>
            <a:ext cx="3450180" cy="1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 l="39564" t="39700" r="40237" b="40526"/>
          <a:stretch/>
        </p:blipFill>
        <p:spPr>
          <a:xfrm rot="1419874">
            <a:off x="8607081" y="4274016"/>
            <a:ext cx="696841" cy="68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 l="28365" t="37101" r="29536" b="31349"/>
          <a:stretch/>
        </p:blipFill>
        <p:spPr>
          <a:xfrm rot="-5400000">
            <a:off x="-56664" y="974538"/>
            <a:ext cx="384399" cy="2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6">
            <a:alphaModFix/>
          </a:blip>
          <a:srcRect l="29923" t="53634" r="30253" b="31104"/>
          <a:stretch/>
        </p:blipFill>
        <p:spPr>
          <a:xfrm>
            <a:off x="5282900" y="0"/>
            <a:ext cx="1200225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6"/>
          </p:nvPr>
        </p:nvSpPr>
        <p:spPr>
          <a:xfrm>
            <a:off x="6131441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l="8259" t="11017" r="7288" b="12418"/>
          <a:stretch/>
        </p:blipFill>
        <p:spPr>
          <a:xfrm>
            <a:off x="5862250" y="4127925"/>
            <a:ext cx="1442526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l="28010" t="23219" r="22379" b="27978"/>
          <a:stretch/>
        </p:blipFill>
        <p:spPr>
          <a:xfrm>
            <a:off x="8226175" y="1894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 l="25521" t="15361" r="20154" b="22645"/>
          <a:stretch/>
        </p:blipFill>
        <p:spPr>
          <a:xfrm>
            <a:off x="541650" y="3939375"/>
            <a:ext cx="356700" cy="4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5585550" y="1250325"/>
            <a:ext cx="2857200" cy="14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5657250" y="2469900"/>
            <a:ext cx="2633400" cy="11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050" y="299422"/>
            <a:ext cx="750075" cy="750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2"/>
          <p:cNvGrpSpPr/>
          <p:nvPr/>
        </p:nvGrpSpPr>
        <p:grpSpPr>
          <a:xfrm>
            <a:off x="4" y="3464878"/>
            <a:ext cx="3211434" cy="1575832"/>
            <a:chOff x="-12471" y="-255597"/>
            <a:chExt cx="3211434" cy="1575832"/>
          </a:xfrm>
        </p:grpSpPr>
        <p:pic>
          <p:nvPicPr>
            <p:cNvPr id="240" name="Google Shape;240;p32"/>
            <p:cNvPicPr preferRelativeResize="0"/>
            <p:nvPr/>
          </p:nvPicPr>
          <p:blipFill rotWithShape="1">
            <a:blip r:embed="rId4">
              <a:alphaModFix/>
            </a:blip>
            <a:srcRect l="59399" t="30955" b="38788"/>
            <a:stretch/>
          </p:blipFill>
          <p:spPr>
            <a:xfrm flipH="1">
              <a:off x="-6237" y="-23224"/>
              <a:ext cx="3205200" cy="1343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664587">
              <a:off x="90365" y="-152760"/>
              <a:ext cx="1185500" cy="118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3"/>
          <p:cNvGrpSpPr/>
          <p:nvPr/>
        </p:nvGrpSpPr>
        <p:grpSpPr>
          <a:xfrm>
            <a:off x="-674549" y="-194775"/>
            <a:ext cx="9818552" cy="5074301"/>
            <a:chOff x="-674549" y="-194775"/>
            <a:chExt cx="9818552" cy="5074301"/>
          </a:xfrm>
        </p:grpSpPr>
        <p:pic>
          <p:nvPicPr>
            <p:cNvPr id="245" name="Google Shape;245;p33"/>
            <p:cNvPicPr preferRelativeResize="0"/>
            <p:nvPr/>
          </p:nvPicPr>
          <p:blipFill rotWithShape="1">
            <a:blip r:embed="rId3">
              <a:alphaModFix/>
            </a:blip>
            <a:srcRect l="28412" t="28412" r="28407" b="28407"/>
            <a:stretch/>
          </p:blipFill>
          <p:spPr>
            <a:xfrm>
              <a:off x="451437" y="4337638"/>
              <a:ext cx="541875" cy="54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413543">
              <a:off x="-479139" y="635"/>
              <a:ext cx="1235431" cy="12354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7" name="Google Shape;247;p33"/>
            <p:cNvGrpSpPr/>
            <p:nvPr/>
          </p:nvGrpSpPr>
          <p:grpSpPr>
            <a:xfrm>
              <a:off x="8276398" y="3708100"/>
              <a:ext cx="867602" cy="1171426"/>
              <a:chOff x="8276398" y="3708100"/>
              <a:chExt cx="867602" cy="1171426"/>
            </a:xfrm>
          </p:grpSpPr>
          <p:pic>
            <p:nvPicPr>
              <p:cNvPr id="248" name="Google Shape;248;p33"/>
              <p:cNvPicPr preferRelativeResize="0"/>
              <p:nvPr/>
            </p:nvPicPr>
            <p:blipFill rotWithShape="1">
              <a:blip r:embed="rId5">
                <a:alphaModFix/>
              </a:blip>
              <a:srcRect l="38534" t="38532" r="38532" b="38534"/>
              <a:stretch/>
            </p:blipFill>
            <p:spPr>
              <a:xfrm>
                <a:off x="8276398" y="4256606"/>
                <a:ext cx="622875" cy="62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33"/>
              <p:cNvPicPr preferRelativeResize="0"/>
              <p:nvPr/>
            </p:nvPicPr>
            <p:blipFill rotWithShape="1">
              <a:blip r:embed="rId6">
                <a:alphaModFix/>
              </a:blip>
              <a:srcRect l="29181" t="30586" r="47028" b="29299"/>
              <a:stretch/>
            </p:blipFill>
            <p:spPr>
              <a:xfrm>
                <a:off x="8521125" y="3708100"/>
                <a:ext cx="622875" cy="1050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0" name="Google Shape;250;p33"/>
            <p:cNvPicPr preferRelativeResize="0"/>
            <p:nvPr/>
          </p:nvPicPr>
          <p:blipFill rotWithShape="1">
            <a:blip r:embed="rId7">
              <a:alphaModFix/>
            </a:blip>
            <a:srcRect t="41584" r="44708" b="39605"/>
            <a:stretch/>
          </p:blipFill>
          <p:spPr>
            <a:xfrm>
              <a:off x="5468607" y="266700"/>
              <a:ext cx="3675396" cy="7033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Oswald SemiBold"/>
              <a:buNone/>
              <a:defRPr sz="54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150" y="1284400"/>
            <a:ext cx="77040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l="-23017" t="-6629" r="35764" b="-7084"/>
          <a:stretch/>
        </p:blipFill>
        <p:spPr>
          <a:xfrm>
            <a:off x="8140600" y="3499600"/>
            <a:ext cx="1003401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 l="39564" t="45574" r="40236" b="40527"/>
          <a:stretch/>
        </p:blipFill>
        <p:spPr>
          <a:xfrm>
            <a:off x="237050" y="0"/>
            <a:ext cx="774000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5">
            <a:alphaModFix/>
          </a:blip>
          <a:srcRect l="27028" t="30941" r="26176" b="29940"/>
          <a:stretch/>
        </p:blipFill>
        <p:spPr>
          <a:xfrm>
            <a:off x="1721975" y="4301225"/>
            <a:ext cx="450399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787949" y="2076750"/>
            <a:ext cx="25617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4794351" y="2076750"/>
            <a:ext cx="25617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787949" y="2494700"/>
            <a:ext cx="25617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794350" y="2494700"/>
            <a:ext cx="25617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 t="41584" r="33230" b="39605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4">
            <a:alphaModFix/>
          </a:blip>
          <a:srcRect l="59399" t="30955" b="38788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429000" y="1374286"/>
            <a:ext cx="4286100" cy="21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Font typeface="Oswald SemiBold"/>
              <a:buNone/>
              <a:defRPr sz="78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>
            <a:off x="2428900" y="3456800"/>
            <a:ext cx="42861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5675376" y="818552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5675251" y="2120415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l="39564" t="39700" r="40237" b="40526"/>
          <a:stretch/>
        </p:blipFill>
        <p:spPr>
          <a:xfrm rot="1419922">
            <a:off x="6067442" y="4489714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 l="47848" t="19643" r="20623" b="20687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13225" y="1288464"/>
            <a:ext cx="46503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2116197" y="1895170"/>
            <a:ext cx="49116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27028" t="30941" r="26176" b="29940"/>
          <a:stretch/>
        </p:blipFill>
        <p:spPr>
          <a:xfrm>
            <a:off x="7722075" y="614975"/>
            <a:ext cx="1070400" cy="8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l="27630" t="22638" r="24836" b="28017"/>
          <a:stretch/>
        </p:blipFill>
        <p:spPr>
          <a:xfrm>
            <a:off x="1396300" y="3776475"/>
            <a:ext cx="548700" cy="56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5">
            <a:alphaModFix/>
          </a:blip>
          <a:srcRect l="9414" t="16223" r="43250" b="19927"/>
          <a:stretch/>
        </p:blipFill>
        <p:spPr>
          <a:xfrm rot="9" flipH="1">
            <a:off x="0" y="339025"/>
            <a:ext cx="1204350" cy="1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6">
            <a:alphaModFix/>
          </a:blip>
          <a:srcRect l="39564" t="39700" r="40237" b="40526"/>
          <a:stretch/>
        </p:blipFill>
        <p:spPr>
          <a:xfrm rot="1419893">
            <a:off x="1120050" y="324254"/>
            <a:ext cx="454948" cy="4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7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SemiBold"/>
              <a:buNone/>
              <a:defRPr sz="30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59" r:id="rId7"/>
    <p:sldLayoutId id="2147483660" r:id="rId8"/>
    <p:sldLayoutId id="2147483668" r:id="rId9"/>
    <p:sldLayoutId id="2147483669" r:id="rId10"/>
    <p:sldLayoutId id="2147483676" r:id="rId11"/>
    <p:sldLayoutId id="2147483678" r:id="rId12"/>
    <p:sldLayoutId id="214748367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Space Titanic</a:t>
            </a:r>
            <a:endParaRPr dirty="0"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</a:t>
            </a:r>
            <a:r>
              <a:rPr lang="en" dirty="0">
                <a:solidFill>
                  <a:schemeClr val="lt1"/>
                </a:solidFill>
              </a:rPr>
              <a:t>BEHIND?</a:t>
            </a: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7C3DA3D-8AE1-A289-1F2F-80D805F7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13" y="971365"/>
            <a:ext cx="6497052" cy="33037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/>
          <p:nvPr/>
        </p:nvSpPr>
        <p:spPr>
          <a:xfrm rot="-5400000">
            <a:off x="5718625" y="272675"/>
            <a:ext cx="4556700" cy="4556700"/>
          </a:xfrm>
          <a:prstGeom prst="teardrop">
            <a:avLst>
              <a:gd name="adj" fmla="val 747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713225" y="1288464"/>
            <a:ext cx="46503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4 </a:t>
            </a:r>
            <a:r>
              <a:rPr lang="en-US" dirty="0" err="1"/>
              <a:t>Verschillende</a:t>
            </a:r>
            <a:r>
              <a:rPr lang="en-US" dirty="0"/>
              <a:t> Naive Bayes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Gaussian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Complement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Bernoulli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Multinomial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</a:t>
            </a:r>
            <a:r>
              <a:rPr lang="en-US" dirty="0" err="1"/>
              <a:t>vergelijken</a:t>
            </a:r>
            <a:r>
              <a:rPr lang="en-US" dirty="0"/>
              <a:t> de </a:t>
            </a:r>
            <a:r>
              <a:rPr lang="en-US" dirty="0" err="1"/>
              <a:t>resultaten</a:t>
            </a:r>
            <a:r>
              <a:rPr lang="en-US" dirty="0"/>
              <a:t>!</a:t>
            </a:r>
          </a:p>
        </p:txBody>
      </p:sp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VERSHILLENDE </a:t>
            </a:r>
            <a:r>
              <a:rPr lang="en" dirty="0">
                <a:solidFill>
                  <a:schemeClr val="lt1"/>
                </a:solidFill>
              </a:rPr>
              <a:t>NA</a:t>
            </a:r>
            <a:r>
              <a:rPr lang="fr-BE" dirty="0">
                <a:solidFill>
                  <a:schemeClr val="lt1"/>
                </a:solidFill>
              </a:rPr>
              <a:t>I</a:t>
            </a:r>
            <a:r>
              <a:rPr lang="en" dirty="0">
                <a:solidFill>
                  <a:schemeClr val="lt1"/>
                </a:solidFill>
              </a:rPr>
              <a:t>VE BAYES!</a:t>
            </a:r>
            <a:endParaRPr dirty="0"/>
          </a:p>
        </p:txBody>
      </p:sp>
      <p:pic>
        <p:nvPicPr>
          <p:cNvPr id="1026" name="Picture 2" descr="Thomas Bayes MBTI Personality Type: ISTJ">
            <a:extLst>
              <a:ext uri="{FF2B5EF4-FFF2-40B4-BE49-F238E27FC236}">
                <a16:creationId xmlns:a16="http://schemas.microsoft.com/office/drawing/2014/main" id="{66A80F9B-C392-B2C2-1476-EBAEF06E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786" y="659315"/>
            <a:ext cx="3980734" cy="3980734"/>
          </a:xfrm>
          <a:prstGeom prst="teardrop">
            <a:avLst/>
          </a:prstGeom>
          <a:noFill/>
          <a:ln w="76200">
            <a:solidFill>
              <a:srgbClr val="FF87D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OVER/UNDER</a:t>
            </a:r>
            <a:endParaRPr dirty="0"/>
          </a:p>
        </p:txBody>
      </p:sp>
      <p:sp>
        <p:nvSpPr>
          <p:cNvPr id="326" name="Google Shape;326;p45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F1 SCORE</a:t>
            </a:r>
            <a:endParaRPr dirty="0"/>
          </a:p>
        </p:txBody>
      </p:sp>
      <p:sp>
        <p:nvSpPr>
          <p:cNvPr id="327" name="Google Shape;327;p45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PREDICTION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8" name="Google Shape;328;p45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COMPLEMENT</a:t>
            </a:r>
            <a:endParaRPr dirty="0"/>
          </a:p>
        </p:txBody>
      </p:sp>
      <p:sp>
        <p:nvSpPr>
          <p:cNvPr id="329" name="Google Shape;329;p45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0,80</a:t>
            </a:r>
            <a:endParaRPr sz="5400" dirty="0"/>
          </a:p>
        </p:txBody>
      </p:sp>
      <p:sp>
        <p:nvSpPr>
          <p:cNvPr id="330" name="Google Shape;330;p45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87D7"/>
                </a:solidFill>
              </a:rPr>
              <a:t>77%</a:t>
            </a:r>
            <a:endParaRPr sz="5400" dirty="0">
              <a:solidFill>
                <a:srgbClr val="FF87D7"/>
              </a:solidFill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6"/>
          </p:nvPr>
        </p:nvSpPr>
        <p:spPr>
          <a:xfrm>
            <a:off x="5782033" y="2494700"/>
            <a:ext cx="2352508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NO-Fitting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875002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OVER/UNDER</a:t>
            </a:r>
            <a:endParaRPr dirty="0"/>
          </a:p>
        </p:txBody>
      </p:sp>
      <p:sp>
        <p:nvSpPr>
          <p:cNvPr id="326" name="Google Shape;326;p45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F1 SCORE</a:t>
            </a:r>
            <a:endParaRPr dirty="0"/>
          </a:p>
        </p:txBody>
      </p:sp>
      <p:sp>
        <p:nvSpPr>
          <p:cNvPr id="327" name="Google Shape;327;p45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PREDICTION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8" name="Google Shape;328;p45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BERNOULLI</a:t>
            </a:r>
            <a:endParaRPr dirty="0"/>
          </a:p>
        </p:txBody>
      </p:sp>
      <p:sp>
        <p:nvSpPr>
          <p:cNvPr id="329" name="Google Shape;329;p45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0,72</a:t>
            </a:r>
            <a:endParaRPr sz="5400" dirty="0"/>
          </a:p>
        </p:txBody>
      </p:sp>
      <p:sp>
        <p:nvSpPr>
          <p:cNvPr id="330" name="Google Shape;330;p45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87D7"/>
                </a:solidFill>
              </a:rPr>
              <a:t>74%</a:t>
            </a:r>
            <a:endParaRPr sz="5400" dirty="0">
              <a:solidFill>
                <a:srgbClr val="FF87D7"/>
              </a:solidFill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6"/>
          </p:nvPr>
        </p:nvSpPr>
        <p:spPr>
          <a:xfrm>
            <a:off x="5933287" y="2494700"/>
            <a:ext cx="2201254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NO-Fitting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405469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OVER/UNDER</a:t>
            </a:r>
            <a:endParaRPr dirty="0"/>
          </a:p>
        </p:txBody>
      </p:sp>
      <p:sp>
        <p:nvSpPr>
          <p:cNvPr id="326" name="Google Shape;326;p45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F1 SCORE</a:t>
            </a:r>
            <a:endParaRPr dirty="0"/>
          </a:p>
        </p:txBody>
      </p:sp>
      <p:sp>
        <p:nvSpPr>
          <p:cNvPr id="327" name="Google Shape;327;p45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PREDICTION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8" name="Google Shape;328;p45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GAUSSIAN</a:t>
            </a:r>
            <a:endParaRPr dirty="0"/>
          </a:p>
        </p:txBody>
      </p:sp>
      <p:sp>
        <p:nvSpPr>
          <p:cNvPr id="329" name="Google Shape;329;p45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0,77</a:t>
            </a:r>
            <a:endParaRPr sz="5400" dirty="0"/>
          </a:p>
        </p:txBody>
      </p:sp>
      <p:sp>
        <p:nvSpPr>
          <p:cNvPr id="330" name="Google Shape;330;p45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87D7"/>
                </a:solidFill>
              </a:rPr>
              <a:t>72%</a:t>
            </a:r>
            <a:endParaRPr sz="5400" dirty="0">
              <a:solidFill>
                <a:srgbClr val="FF87D7"/>
              </a:solidFill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6"/>
          </p:nvPr>
        </p:nvSpPr>
        <p:spPr>
          <a:xfrm>
            <a:off x="5988289" y="2494700"/>
            <a:ext cx="2146252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NO-Fitting</a:t>
            </a:r>
            <a:endParaRPr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OVER/UNDER</a:t>
            </a:r>
            <a:endParaRPr dirty="0"/>
          </a:p>
        </p:txBody>
      </p:sp>
      <p:sp>
        <p:nvSpPr>
          <p:cNvPr id="326" name="Google Shape;326;p45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F1 SCORE</a:t>
            </a:r>
            <a:endParaRPr dirty="0"/>
          </a:p>
        </p:txBody>
      </p:sp>
      <p:sp>
        <p:nvSpPr>
          <p:cNvPr id="327" name="Google Shape;327;p45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PREDICTION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8" name="Google Shape;328;p45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MULTINOMIAL</a:t>
            </a:r>
            <a:endParaRPr dirty="0"/>
          </a:p>
        </p:txBody>
      </p:sp>
      <p:sp>
        <p:nvSpPr>
          <p:cNvPr id="329" name="Google Shape;329;p45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0,80</a:t>
            </a:r>
            <a:endParaRPr sz="5400" dirty="0"/>
          </a:p>
        </p:txBody>
      </p:sp>
      <p:sp>
        <p:nvSpPr>
          <p:cNvPr id="330" name="Google Shape;330;p45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87D7"/>
                </a:solidFill>
              </a:rPr>
              <a:t>77%</a:t>
            </a:r>
            <a:endParaRPr lang="en-BE" sz="5400" dirty="0">
              <a:solidFill>
                <a:srgbClr val="FF87D7"/>
              </a:solidFill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6"/>
          </p:nvPr>
        </p:nvSpPr>
        <p:spPr>
          <a:xfrm>
            <a:off x="5768283" y="2494700"/>
            <a:ext cx="2366258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NO-Fitting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862908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subTitle" idx="5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OVER/UNDER</a:t>
            </a:r>
            <a:endParaRPr dirty="0"/>
          </a:p>
        </p:txBody>
      </p:sp>
      <p:sp>
        <p:nvSpPr>
          <p:cNvPr id="326" name="Google Shape;326;p45"/>
          <p:cNvSpPr txBox="1">
            <a:spLocks noGrp="1"/>
          </p:cNvSpPr>
          <p:nvPr>
            <p:ph type="subTitle" idx="1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F1 SCORE</a:t>
            </a:r>
            <a:endParaRPr dirty="0"/>
          </a:p>
        </p:txBody>
      </p:sp>
      <p:sp>
        <p:nvSpPr>
          <p:cNvPr id="327" name="Google Shape;327;p45"/>
          <p:cNvSpPr txBox="1">
            <a:spLocks noGrp="1"/>
          </p:cNvSpPr>
          <p:nvPr>
            <p:ph type="subTitle" idx="2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PREDICTION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8" name="Google Shape;328;p45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ONZE BESTE RESULTAAT: </a:t>
            </a:r>
            <a:r>
              <a:rPr lang="en" dirty="0">
                <a:solidFill>
                  <a:schemeClr val="lt1"/>
                </a:solidFill>
              </a:rPr>
              <a:t>MUTINOMIAL MET EEN ANDERE </a:t>
            </a:r>
            <a:r>
              <a:rPr lang="en" dirty="0">
                <a:solidFill>
                  <a:srgbClr val="FF87D7"/>
                </a:solidFill>
              </a:rPr>
              <a:t>HYPERPARAMETER!</a:t>
            </a:r>
            <a:endParaRPr dirty="0"/>
          </a:p>
        </p:txBody>
      </p:sp>
      <p:sp>
        <p:nvSpPr>
          <p:cNvPr id="329" name="Google Shape;329;p45"/>
          <p:cNvSpPr txBox="1">
            <a:spLocks noGrp="1"/>
          </p:cNvSpPr>
          <p:nvPr>
            <p:ph type="subTitle" idx="3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0,81</a:t>
            </a:r>
            <a:endParaRPr sz="5400" dirty="0"/>
          </a:p>
        </p:txBody>
      </p:sp>
      <p:sp>
        <p:nvSpPr>
          <p:cNvPr id="330" name="Google Shape;330;p45"/>
          <p:cNvSpPr txBox="1">
            <a:spLocks noGrp="1"/>
          </p:cNvSpPr>
          <p:nvPr>
            <p:ph type="subTitle" idx="4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87D7"/>
                </a:solidFill>
              </a:rPr>
              <a:t>78%</a:t>
            </a:r>
            <a:endParaRPr sz="5400" dirty="0">
              <a:solidFill>
                <a:srgbClr val="FF87D7"/>
              </a:solidFill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subTitle" idx="6"/>
          </p:nvPr>
        </p:nvSpPr>
        <p:spPr>
          <a:xfrm>
            <a:off x="5775158" y="2494700"/>
            <a:ext cx="2359383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No-Fitting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37006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179152" y="1343462"/>
            <a:ext cx="4286100" cy="21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KAGGLE RESULTS</a:t>
            </a:r>
            <a:endParaRPr dirty="0"/>
          </a:p>
        </p:txBody>
      </p:sp>
      <p:sp>
        <p:nvSpPr>
          <p:cNvPr id="350" name="Google Shape;350;p48"/>
          <p:cNvSpPr txBox="1">
            <a:spLocks noGrp="1"/>
          </p:cNvSpPr>
          <p:nvPr>
            <p:ph type="subTitle" idx="1"/>
          </p:nvPr>
        </p:nvSpPr>
        <p:spPr>
          <a:xfrm>
            <a:off x="4221413" y="1613970"/>
            <a:ext cx="4442528" cy="1612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0" dirty="0"/>
              <a:t>#1626</a:t>
            </a:r>
            <a:endParaRPr sz="1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Space Titanic</a:t>
            </a:r>
            <a:endParaRPr dirty="0"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034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8" name="Google Shape;268;p38"/>
          <p:cNvSpPr txBox="1">
            <a:spLocks noGrp="1"/>
          </p:cNvSpPr>
          <p:nvPr>
            <p:ph type="body" idx="1"/>
          </p:nvPr>
        </p:nvSpPr>
        <p:spPr>
          <a:xfrm>
            <a:off x="720150" y="1284400"/>
            <a:ext cx="77040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/>
            <a:r>
              <a:rPr lang="en-US" dirty="0"/>
              <a:t>Trim </a:t>
            </a:r>
            <a:r>
              <a:rPr lang="en-US" dirty="0" err="1"/>
              <a:t>Isljami</a:t>
            </a:r>
            <a:endParaRPr lang="en-US" dirty="0"/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sz="1000" dirty="0">
                <a:solidFill>
                  <a:schemeClr val="lt1"/>
                </a:solidFill>
              </a:rPr>
              <a:t>	</a:t>
            </a:r>
            <a:r>
              <a:rPr lang="en-US" sz="1000" dirty="0">
                <a:solidFill>
                  <a:srgbClr val="FF87D7"/>
                </a:solidFill>
              </a:rPr>
              <a:t>- Hoe </a:t>
            </a:r>
            <a:r>
              <a:rPr lang="en-US" sz="1000" dirty="0" err="1">
                <a:solidFill>
                  <a:srgbClr val="FF87D7"/>
                </a:solidFill>
              </a:rPr>
              <a:t>werkt</a:t>
            </a:r>
            <a:r>
              <a:rPr lang="en-US" sz="1000" dirty="0">
                <a:solidFill>
                  <a:srgbClr val="FF87D7"/>
                </a:solidFill>
              </a:rPr>
              <a:t> de </a:t>
            </a:r>
            <a:r>
              <a:rPr lang="en-US" sz="1000" dirty="0" err="1">
                <a:solidFill>
                  <a:srgbClr val="FF87D7"/>
                </a:solidFill>
              </a:rPr>
              <a:t>techniek</a:t>
            </a:r>
            <a:r>
              <a:rPr lang="en-US" sz="1000" dirty="0">
                <a:solidFill>
                  <a:srgbClr val="FF87D7"/>
                </a:solidFill>
              </a:rPr>
              <a:t>?</a:t>
            </a:r>
            <a:br>
              <a:rPr lang="en-US" sz="1000" dirty="0">
                <a:solidFill>
                  <a:srgbClr val="FF87D7"/>
                </a:solidFill>
              </a:rPr>
            </a:br>
            <a:r>
              <a:rPr lang="en-US" sz="1000" dirty="0">
                <a:solidFill>
                  <a:srgbClr val="FF87D7"/>
                </a:solidFill>
              </a:rPr>
              <a:t>	- Naive Bayes Bernoulli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 </a:t>
            </a:r>
          </a:p>
          <a:p>
            <a:pPr marL="914400" lvl="0"/>
            <a:r>
              <a:rPr lang="en-US" dirty="0"/>
              <a:t>Jasper </a:t>
            </a:r>
            <a:r>
              <a:rPr lang="en-US" dirty="0" err="1"/>
              <a:t>Saerens</a:t>
            </a:r>
            <a:endParaRPr lang="en-US" dirty="0"/>
          </a:p>
          <a:p>
            <a:pPr marL="609600" indent="0">
              <a:buNone/>
            </a:pPr>
            <a:r>
              <a:rPr lang="en-US" sz="1200" dirty="0">
                <a:solidFill>
                  <a:schemeClr val="lt1"/>
                </a:solidFill>
              </a:rPr>
              <a:t>	</a:t>
            </a:r>
            <a:r>
              <a:rPr lang="en-US" sz="1200" dirty="0">
                <a:solidFill>
                  <a:srgbClr val="FF87D7"/>
                </a:solidFill>
              </a:rPr>
              <a:t>-</a:t>
            </a:r>
            <a:r>
              <a:rPr lang="en-US" sz="1200" dirty="0">
                <a:solidFill>
                  <a:schemeClr val="lt1"/>
                </a:solidFill>
              </a:rPr>
              <a:t> </a:t>
            </a:r>
            <a:r>
              <a:rPr lang="en-US" sz="1000" dirty="0">
                <a:solidFill>
                  <a:srgbClr val="FF87D7"/>
                </a:solidFill>
              </a:rPr>
              <a:t>Hyperparameters</a:t>
            </a:r>
            <a:br>
              <a:rPr lang="en-US" sz="1000" dirty="0">
                <a:solidFill>
                  <a:srgbClr val="FF87D7"/>
                </a:solidFill>
              </a:rPr>
            </a:br>
            <a:r>
              <a:rPr lang="en-US" sz="1000" dirty="0">
                <a:solidFill>
                  <a:srgbClr val="FF87D7"/>
                </a:solidFill>
              </a:rPr>
              <a:t>	- Naive Bayes Multinomial</a:t>
            </a:r>
            <a:br>
              <a:rPr lang="en-US" sz="1000" dirty="0"/>
            </a:br>
            <a:endParaRPr lang="en-US" dirty="0"/>
          </a:p>
          <a:p>
            <a:pPr marL="914400"/>
            <a:r>
              <a:rPr lang="en-US" dirty="0"/>
              <a:t>Bled Miftari</a:t>
            </a:r>
            <a:br>
              <a:rPr lang="en-US" dirty="0"/>
            </a:br>
            <a:r>
              <a:rPr lang="en-US" sz="1000" dirty="0">
                <a:solidFill>
                  <a:srgbClr val="FF87D7"/>
                </a:solidFill>
              </a:rPr>
              <a:t>-</a:t>
            </a:r>
            <a:r>
              <a:rPr lang="en-US" sz="1000" dirty="0"/>
              <a:t> </a:t>
            </a:r>
            <a:r>
              <a:rPr lang="en-US" sz="1000" dirty="0" err="1">
                <a:solidFill>
                  <a:srgbClr val="FF87D7"/>
                </a:solidFill>
              </a:rPr>
              <a:t>voordelen</a:t>
            </a:r>
            <a:r>
              <a:rPr lang="en-US" sz="1000" dirty="0">
                <a:solidFill>
                  <a:srgbClr val="FF87D7"/>
                </a:solidFill>
              </a:rPr>
              <a:t> </a:t>
            </a:r>
            <a:r>
              <a:rPr lang="en-US" sz="1000" dirty="0" err="1">
                <a:solidFill>
                  <a:srgbClr val="FF87D7"/>
                </a:solidFill>
              </a:rPr>
              <a:t>en</a:t>
            </a:r>
            <a:r>
              <a:rPr lang="en-US" sz="1000" dirty="0">
                <a:solidFill>
                  <a:srgbClr val="FF87D7"/>
                </a:solidFill>
              </a:rPr>
              <a:t> </a:t>
            </a:r>
            <a:r>
              <a:rPr lang="en-US" sz="1000" dirty="0" err="1">
                <a:solidFill>
                  <a:srgbClr val="FF87D7"/>
                </a:solidFill>
              </a:rPr>
              <a:t>nadelen</a:t>
            </a:r>
            <a:r>
              <a:rPr lang="en-US" sz="1000" dirty="0">
                <a:solidFill>
                  <a:srgbClr val="FF87D7"/>
                </a:solidFill>
              </a:rPr>
              <a:t> </a:t>
            </a:r>
            <a:br>
              <a:rPr lang="en-US" sz="1000" dirty="0">
                <a:solidFill>
                  <a:srgbClr val="FF87D7"/>
                </a:solidFill>
              </a:rPr>
            </a:br>
            <a:r>
              <a:rPr lang="en-US" sz="1000" dirty="0">
                <a:solidFill>
                  <a:srgbClr val="FF87D7"/>
                </a:solidFill>
              </a:rPr>
              <a:t>- Naive Bayes Complement</a:t>
            </a:r>
          </a:p>
          <a:p>
            <a:pPr marL="609600" lvl="0" indent="0"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914400"/>
            <a:r>
              <a:rPr lang="en-US" dirty="0"/>
              <a:t>Bram </a:t>
            </a:r>
            <a:r>
              <a:rPr lang="en-US" dirty="0" err="1"/>
              <a:t>Sterckx</a:t>
            </a:r>
            <a:br>
              <a:rPr lang="en-US" dirty="0"/>
            </a:br>
            <a:r>
              <a:rPr lang="en-US" sz="1000" dirty="0">
                <a:solidFill>
                  <a:srgbClr val="FF87D7"/>
                </a:solidFill>
              </a:rPr>
              <a:t>- Is het overfitting of underfitting</a:t>
            </a:r>
            <a:br>
              <a:rPr lang="en-US" sz="1000" dirty="0">
                <a:solidFill>
                  <a:srgbClr val="FF87D7"/>
                </a:solidFill>
              </a:rPr>
            </a:br>
            <a:r>
              <a:rPr lang="en-US" sz="1000" dirty="0">
                <a:solidFill>
                  <a:srgbClr val="FF87D7"/>
                </a:solidFill>
              </a:rPr>
              <a:t>- Naive Bayes Gaussian</a:t>
            </a:r>
            <a:r>
              <a:rPr lang="en-US" sz="1000" dirty="0">
                <a:solidFill>
                  <a:schemeClr val="lt1"/>
                </a:solidFill>
              </a:rPr>
              <a:t>	</a:t>
            </a:r>
            <a:endParaRPr lang="en-US" dirty="0">
              <a:solidFill>
                <a:schemeClr val="lt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C 0.06893 4.81481E-6 0.125 0.05586 0.125 0.125 C 0.125 0.19413 0.06893 0.25 -1.38889E-6 0.25 C -0.06892 0.25 -0.125 0.19413 -0.125 0.125 C -0.125 0.05586 -0.06892 4.81481E-6 -1.38889E-6 4.81481E-6 Z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3827E-6 C 0.06892 4.93827E-6 0.125 0.05586 0.125 0.125 C 0.125 0.19413 0.06892 0.25 2.77778E-7 0.25 C -0.06892 0.25 -0.125 0.19413 -0.125 0.125 C -0.125 0.05586 -0.06892 4.93827E-6 2.77778E-7 4.93827E-6 Z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25 L 3.88889E-6 -1.85185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25 L 3.61111E-6 1.11111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1.23457E-6 L -0.18299 0.04012 C -0.16892 0.04907 -0.14792 0.05401 -0.12604 0.05401 C -0.10104 0.05401 -0.08108 0.04907 -0.06701 0.04012 L 1.11111E-6 1.23457E-6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055 0.26574 L -0.28055 0.13148 C -0.28055 0.07222 -0.20399 3.08642E-6 -0.14097 3.08642E-6 L -2.77778E-6 3.08642E-6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1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 we start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title" idx="2"/>
          </p:nvPr>
        </p:nvSpPr>
        <p:spPr>
          <a:xfrm>
            <a:off x="4223994" y="1610549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01</a:t>
            </a:r>
            <a:endParaRPr sz="6800" dirty="0"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837700" y="1782299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 is Na</a:t>
            </a:r>
            <a:r>
              <a:rPr lang="fr-BE" dirty="0"/>
              <a:t>i</a:t>
            </a:r>
            <a:r>
              <a:rPr lang="en" dirty="0"/>
              <a:t>ve Bayes? </a:t>
            </a:r>
            <a:endParaRPr dirty="0"/>
          </a:p>
        </p:txBody>
      </p:sp>
      <p:sp>
        <p:nvSpPr>
          <p:cNvPr id="281" name="Google Shape;281;p39"/>
          <p:cNvSpPr txBox="1">
            <a:spLocks noGrp="1"/>
          </p:cNvSpPr>
          <p:nvPr>
            <p:ph type="title" idx="4"/>
          </p:nvPr>
        </p:nvSpPr>
        <p:spPr>
          <a:xfrm>
            <a:off x="4212873" y="3189451"/>
            <a:ext cx="11133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2" name="Google Shape;282;p39"/>
          <p:cNvSpPr txBox="1">
            <a:spLocks noGrp="1"/>
          </p:cNvSpPr>
          <p:nvPr>
            <p:ph type="subTitle" idx="5"/>
          </p:nvPr>
        </p:nvSpPr>
        <p:spPr>
          <a:xfrm>
            <a:off x="5837700" y="3361201"/>
            <a:ext cx="2586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Wat is onze Data?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7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  <p:bldP spid="274" grpId="1"/>
      <p:bldP spid="275" grpId="0"/>
      <p:bldP spid="275" grpId="1"/>
      <p:bldP spid="281" grpId="1"/>
      <p:bldP spid="282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5349435" y="1250325"/>
            <a:ext cx="2857200" cy="14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</a:t>
            </a:r>
            <a:endParaRPr dirty="0"/>
          </a:p>
        </p:txBody>
      </p:sp>
      <p:sp>
        <p:nvSpPr>
          <p:cNvPr id="290" name="Google Shape;290;p40"/>
          <p:cNvSpPr txBox="1">
            <a:spLocks noGrp="1"/>
          </p:cNvSpPr>
          <p:nvPr>
            <p:ph type="subTitle" idx="1"/>
          </p:nvPr>
        </p:nvSpPr>
        <p:spPr>
          <a:xfrm>
            <a:off x="5265420" y="2469899"/>
            <a:ext cx="3025230" cy="1843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 dirty="0"/>
              <a:t>beschrijft de waarschijnlijkheid van een gebeurtenis</a:t>
            </a:r>
            <a:endParaRPr lang="en-US" sz="2600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CB7AE7-FD00-87E4-32AC-B5758C7B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" y="1406491"/>
            <a:ext cx="2737485" cy="21268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subTitle" idx="1"/>
          </p:nvPr>
        </p:nvSpPr>
        <p:spPr>
          <a:xfrm>
            <a:off x="2009994" y="967019"/>
            <a:ext cx="5503326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SPACE TITANIC</a:t>
            </a:r>
            <a:endParaRPr sz="5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210E17-23E9-FF9E-74E4-8A33EDFB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64" y="2084598"/>
            <a:ext cx="21526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50161B4-E78C-4E9D-2CED-FD9E7B2B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25" y="1757203"/>
            <a:ext cx="3086169" cy="22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4083524" y="827880"/>
            <a:ext cx="4047015" cy="20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HOE WERKT DE TECHNIEK?</a:t>
            </a:r>
            <a:endParaRPr dirty="0"/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2"/>
          </p:nvPr>
        </p:nvSpPr>
        <p:spPr>
          <a:xfrm>
            <a:off x="1311225" y="827880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FD3E7F-BEA3-34BA-44D3-B1D6C00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405" y="2719494"/>
            <a:ext cx="2581728" cy="1522572"/>
          </a:xfrm>
          <a:prstGeom prst="round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4217900" y="907525"/>
            <a:ext cx="3736692" cy="18555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HYPER</a:t>
            </a:r>
            <a:br>
              <a:rPr lang="en" dirty="0">
                <a:solidFill>
                  <a:schemeClr val="accent6"/>
                </a:solidFill>
              </a:rPr>
            </a:br>
            <a:r>
              <a:rPr lang="en" dirty="0">
                <a:solidFill>
                  <a:schemeClr val="accent6"/>
                </a:solidFill>
              </a:rPr>
              <a:t>PARAMETER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4271240" y="2571314"/>
            <a:ext cx="3205200" cy="1978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sz="2000" dirty="0"/>
              <a:t>niet </a:t>
            </a:r>
            <a:r>
              <a:rPr lang="fr-BE" sz="2000" dirty="0" err="1"/>
              <a:t>veel</a:t>
            </a:r>
            <a:r>
              <a:rPr lang="fr-BE" sz="2000" dirty="0"/>
              <a:t> </a:t>
            </a:r>
            <a:r>
              <a:rPr lang="fr-BE" sz="2000" dirty="0" err="1"/>
              <a:t>parameters</a:t>
            </a:r>
            <a:endParaRPr lang="fr-BE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BE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sz="2000" dirty="0" err="1"/>
              <a:t>accuraatheid</a:t>
            </a:r>
            <a:r>
              <a:rPr lang="fr-BE" sz="2000" dirty="0"/>
              <a:t> </a:t>
            </a:r>
            <a:r>
              <a:rPr lang="fr-BE" sz="2000" dirty="0" err="1"/>
              <a:t>zal</a:t>
            </a:r>
            <a:r>
              <a:rPr lang="fr-BE" sz="2000" dirty="0"/>
              <a:t> </a:t>
            </a:r>
            <a:r>
              <a:rPr lang="fr-BE" sz="2000" dirty="0" err="1"/>
              <a:t>veranderen</a:t>
            </a:r>
            <a:endParaRPr sz="2000" dirty="0"/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2"/>
          </p:nvPr>
        </p:nvSpPr>
        <p:spPr>
          <a:xfrm>
            <a:off x="1445600" y="907525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87D7"/>
                </a:solidFill>
              </a:rPr>
              <a:t>02</a:t>
            </a:r>
            <a:endParaRPr dirty="0">
              <a:solidFill>
                <a:srgbClr val="FF87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0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4060665" y="908270"/>
            <a:ext cx="3736692" cy="222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87D7"/>
                </a:solidFill>
              </a:rPr>
              <a:t>Nadelen en Voordelen</a:t>
            </a:r>
            <a:endParaRPr dirty="0">
              <a:solidFill>
                <a:srgbClr val="FF87D7"/>
              </a:solidFill>
            </a:endParaRPr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4060664" y="2717405"/>
            <a:ext cx="4107059" cy="1586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sz="2000" dirty="0" err="1">
                <a:latin typeface="Nunito" pitchFamily="2" charset="0"/>
              </a:rPr>
              <a:t>Naive</a:t>
            </a:r>
            <a:r>
              <a:rPr lang="fr-BE" sz="2000" dirty="0">
                <a:latin typeface="Nunito" pitchFamily="2" charset="0"/>
              </a:rPr>
              <a:t> (Bayes)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sz="2000" dirty="0" err="1">
                <a:latin typeface="Nunito" pitchFamily="2" charset="0"/>
              </a:rPr>
              <a:t>Gemakkelijk</a:t>
            </a:r>
            <a:r>
              <a:rPr lang="fr-BE" sz="2000" dirty="0">
                <a:latin typeface="Nunito" pitchFamily="2" charset="0"/>
              </a:rPr>
              <a:t> te </a:t>
            </a:r>
            <a:r>
              <a:rPr lang="fr-BE" sz="2000" dirty="0" err="1">
                <a:latin typeface="Nunito" pitchFamily="2" charset="0"/>
              </a:rPr>
              <a:t>implementeren</a:t>
            </a:r>
            <a:endParaRPr lang="fr-BE" sz="2000" dirty="0">
              <a:latin typeface="Nunito" pitchFamily="2" charset="0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fr-BE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Kan </a:t>
            </a:r>
            <a:r>
              <a:rPr lang="fr-BE" sz="2000" b="0" i="0" dirty="0" err="1">
                <a:solidFill>
                  <a:srgbClr val="FFFFFF"/>
                </a:solidFill>
                <a:effectLst/>
                <a:latin typeface="Nunito" pitchFamily="2" charset="0"/>
              </a:rPr>
              <a:t>grote</a:t>
            </a:r>
            <a:r>
              <a:rPr lang="fr-BE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 </a:t>
            </a:r>
            <a:r>
              <a:rPr lang="fr-BE" sz="2000" b="0" i="0" dirty="0" err="1">
                <a:solidFill>
                  <a:srgbClr val="FFFFFF"/>
                </a:solidFill>
                <a:effectLst/>
                <a:latin typeface="Nunito" pitchFamily="2" charset="0"/>
              </a:rPr>
              <a:t>datasets</a:t>
            </a:r>
            <a:r>
              <a:rPr lang="fr-BE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 </a:t>
            </a:r>
            <a:r>
              <a:rPr lang="fr-BE" sz="2000" b="0" i="0" dirty="0" err="1">
                <a:solidFill>
                  <a:srgbClr val="FFFFFF"/>
                </a:solidFill>
                <a:effectLst/>
                <a:latin typeface="Nunito" pitchFamily="2" charset="0"/>
              </a:rPr>
              <a:t>verwerken</a:t>
            </a:r>
            <a:endParaRPr lang="fr-BE" sz="2000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fr-BE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Binaire en </a:t>
            </a:r>
            <a:r>
              <a:rPr lang="fr-BE" sz="2000" b="0" i="0" dirty="0" err="1">
                <a:solidFill>
                  <a:srgbClr val="FFFFFF"/>
                </a:solidFill>
                <a:effectLst/>
                <a:latin typeface="Nunito" pitchFamily="2" charset="0"/>
              </a:rPr>
              <a:t>multiklasse</a:t>
            </a:r>
            <a:r>
              <a:rPr lang="fr-BE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 </a:t>
            </a:r>
            <a:r>
              <a:rPr lang="fr-BE" sz="2000" b="0" i="0" dirty="0" err="1">
                <a:solidFill>
                  <a:srgbClr val="FFFFFF"/>
                </a:solidFill>
                <a:effectLst/>
                <a:latin typeface="Nunito" pitchFamily="2" charset="0"/>
              </a:rPr>
              <a:t>classificatie</a:t>
            </a:r>
            <a:endParaRPr lang="fr-BE" sz="2000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BE" sz="2000" dirty="0">
              <a:latin typeface="Nunito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BE" sz="2000" dirty="0">
              <a:latin typeface="Nunito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latin typeface="Nunito" pitchFamily="2" charset="0"/>
            </a:endParaRPr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2"/>
          </p:nvPr>
        </p:nvSpPr>
        <p:spPr>
          <a:xfrm>
            <a:off x="1288365" y="907525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03</a:t>
            </a:r>
            <a:endParaRPr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9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4211025" y="907525"/>
            <a:ext cx="4252331" cy="1831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OVER-/</a:t>
            </a:r>
            <a:br>
              <a:rPr lang="en" dirty="0">
                <a:solidFill>
                  <a:schemeClr val="accent6"/>
                </a:solidFill>
              </a:rPr>
            </a:br>
            <a:r>
              <a:rPr lang="en" dirty="0">
                <a:solidFill>
                  <a:schemeClr val="accent6"/>
                </a:solidFill>
              </a:rPr>
              <a:t>UNDERFITTING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3850106" y="2450631"/>
            <a:ext cx="4461998" cy="188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nl-NL" sz="1500" dirty="0" err="1">
                <a:effectLst/>
                <a:latin typeface="Nunito" pitchFamily="2" charset="0"/>
              </a:rPr>
              <a:t>Overfitting</a:t>
            </a:r>
            <a:r>
              <a:rPr lang="nl-NL" sz="1500" dirty="0">
                <a:effectLst/>
                <a:latin typeface="Nunito" pitchFamily="2" charset="0"/>
              </a:rPr>
              <a:t>: model leert details in trainingsgegevens (komt weinig voor bij </a:t>
            </a:r>
            <a:r>
              <a:rPr lang="nl-NL" sz="1500" dirty="0" err="1">
                <a:effectLst/>
                <a:latin typeface="Nunito" pitchFamily="2" charset="0"/>
              </a:rPr>
              <a:t>Naïve</a:t>
            </a:r>
            <a:r>
              <a:rPr lang="nl-NL" sz="1500" dirty="0">
                <a:effectLst/>
                <a:latin typeface="Nunito" pitchFamily="2" charset="0"/>
              </a:rPr>
              <a:t>-Bayes! beperkte gegevens gebruiken) </a:t>
            </a:r>
          </a:p>
          <a:p>
            <a:pPr rtl="0"/>
            <a:r>
              <a:rPr lang="nl-NL" sz="1500" dirty="0">
                <a:effectLst/>
                <a:latin typeface="Nunito" pitchFamily="2" charset="0"/>
              </a:rPr>
              <a:t>Underfitting: model leert onderliggende trend in trainingsgegevens niet: presteert goed op trainingsgegevens, slecht op testgegevens (meer gegevens, minder features)</a:t>
            </a:r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2"/>
          </p:nvPr>
        </p:nvSpPr>
        <p:spPr>
          <a:xfrm>
            <a:off x="1235025" y="907525"/>
            <a:ext cx="2772300" cy="26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87D7"/>
                </a:solidFill>
              </a:rPr>
              <a:t>04</a:t>
            </a:r>
            <a:endParaRPr dirty="0">
              <a:solidFill>
                <a:srgbClr val="FF87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71530"/>
      </p:ext>
    </p:extLst>
  </p:cSld>
  <p:clrMapOvr>
    <a:masterClrMapping/>
  </p:clrMapOvr>
</p:sld>
</file>

<file path=ppt/theme/theme1.xml><?xml version="1.0" encoding="utf-8"?>
<a:theme xmlns:a="http://schemas.openxmlformats.org/drawingml/2006/main" name="Dark Planets XL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FFC3E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265</Words>
  <Application>Microsoft Office PowerPoint</Application>
  <PresentationFormat>On-screen Show (16:9)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Oswald</vt:lpstr>
      <vt:lpstr>Palanquin Dark</vt:lpstr>
      <vt:lpstr>Oswald SemiBold</vt:lpstr>
      <vt:lpstr>Nunito SemiBold</vt:lpstr>
      <vt:lpstr>Arial</vt:lpstr>
      <vt:lpstr>Nunito</vt:lpstr>
      <vt:lpstr>Dark Planets XL by Slidesgo</vt:lpstr>
      <vt:lpstr>Space Titanic</vt:lpstr>
      <vt:lpstr>INTRODUCTION</vt:lpstr>
      <vt:lpstr>Before we start</vt:lpstr>
      <vt:lpstr>INFO</vt:lpstr>
      <vt:lpstr>PowerPoint Presentation</vt:lpstr>
      <vt:lpstr>HOE WERKT DE TECHNIEK?</vt:lpstr>
      <vt:lpstr>HYPER PARAMETER</vt:lpstr>
      <vt:lpstr>Nadelen en Voordelen</vt:lpstr>
      <vt:lpstr>OVER-/ UNDERFITTING</vt:lpstr>
      <vt:lpstr>CODE BEHIND?</vt:lpstr>
      <vt:lpstr>VERSHILLENDE NAIVE BAYES!</vt:lpstr>
      <vt:lpstr>COMPLEMENT</vt:lpstr>
      <vt:lpstr>BERNOULLI</vt:lpstr>
      <vt:lpstr>GAUSSIAN</vt:lpstr>
      <vt:lpstr>MULTINOMIAL</vt:lpstr>
      <vt:lpstr>ONZE BESTE RESULTAAT: MUTINOMIAL MET EEN ANDERE HYPERPARAMETER!</vt:lpstr>
      <vt:lpstr>KAGGLE RESULTS</vt:lpstr>
      <vt:lpstr>Space Titanic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Titanic</dc:title>
  <dc:creator>bledm</dc:creator>
  <cp:lastModifiedBy>Bled Miftari</cp:lastModifiedBy>
  <cp:revision>12</cp:revision>
  <dcterms:modified xsi:type="dcterms:W3CDTF">2022-11-22T07:49:50Z</dcterms:modified>
</cp:coreProperties>
</file>